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9" r:id="rId1"/>
  </p:sldMasterIdLst>
  <p:notesMasterIdLst>
    <p:notesMasterId r:id="rId22"/>
  </p:notesMasterIdLst>
  <p:handoutMasterIdLst>
    <p:handoutMasterId r:id="rId23"/>
  </p:handoutMasterIdLst>
  <p:sldIdLst>
    <p:sldId id="307" r:id="rId2"/>
    <p:sldId id="308" r:id="rId3"/>
    <p:sldId id="316" r:id="rId4"/>
    <p:sldId id="317" r:id="rId5"/>
    <p:sldId id="320" r:id="rId6"/>
    <p:sldId id="335" r:id="rId7"/>
    <p:sldId id="332" r:id="rId8"/>
    <p:sldId id="334" r:id="rId9"/>
    <p:sldId id="322" r:id="rId10"/>
    <p:sldId id="331" r:id="rId11"/>
    <p:sldId id="324" r:id="rId12"/>
    <p:sldId id="323" r:id="rId13"/>
    <p:sldId id="325" r:id="rId14"/>
    <p:sldId id="328" r:id="rId15"/>
    <p:sldId id="330" r:id="rId16"/>
    <p:sldId id="338" r:id="rId17"/>
    <p:sldId id="319" r:id="rId18"/>
    <p:sldId id="333" r:id="rId19"/>
    <p:sldId id="337" r:id="rId20"/>
    <p:sldId id="32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001C"/>
    <a:srgbClr val="C89800"/>
    <a:srgbClr val="A2AAAD"/>
    <a:srgbClr val="0085C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6" autoAdjust="0"/>
    <p:restoredTop sz="86911" autoAdjust="0"/>
  </p:normalViewPr>
  <p:slideViewPr>
    <p:cSldViewPr snapToGrid="0" snapToObjects="1" showGuides="1">
      <p:cViewPr varScale="1">
        <p:scale>
          <a:sx n="124" d="100"/>
          <a:sy n="124" d="100"/>
        </p:scale>
        <p:origin x="-360" y="-112"/>
      </p:cViewPr>
      <p:guideLst>
        <p:guide orient="horz" pos="1192"/>
        <p:guide pos="325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8/29/14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8/29/14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graph shows the</a:t>
            </a:r>
            <a:r>
              <a:rPr lang="en-US" baseline="0" dirty="0" smtClean="0"/>
              <a:t> big picture of gene regulation. From right to the left. Firstly, genome is modified with epigenetic regulations by chromatin and histone binding proteins. Then, a group of transcription factors and RNA polymerases actually initiate gene transcription. This is followed by post-transcriptional regulation, including splicing and addition of </a:t>
            </a:r>
            <a:r>
              <a:rPr lang="en-US" baseline="0" dirty="0" err="1" smtClean="0"/>
              <a:t>polyA</a:t>
            </a:r>
            <a:r>
              <a:rPr lang="en-US" baseline="0" dirty="0" smtClean="0"/>
              <a:t> tail.</a:t>
            </a:r>
          </a:p>
          <a:p>
            <a:r>
              <a:rPr lang="en-US" baseline="0" dirty="0" smtClean="0"/>
              <a:t>Histone modification is the most studied form of epigenetic regulation. Histone is the core protein of nucleosome, which is composed of four histone subfamilies: H2A, H2B, H3 and H4, in which H3 and H4 have long tails protruding from the nucleosome and histone modification happens on this tail at several places. Modifications of the tail include methylation, acetylation, phosphorylation, and </a:t>
            </a:r>
            <a:r>
              <a:rPr lang="en-US" baseline="0" dirty="0" err="1" smtClean="0"/>
              <a:t>ubiquitination</a:t>
            </a:r>
            <a:r>
              <a:rPr lang="en-US" baseline="0" dirty="0" smtClean="0"/>
              <a:t>. H3k4me1 represents mono-methylation of the 4</a:t>
            </a:r>
            <a:r>
              <a:rPr lang="en-US" baseline="30000" dirty="0" smtClean="0"/>
              <a:t>th</a:t>
            </a:r>
            <a:r>
              <a:rPr lang="en-US" baseline="0" dirty="0" smtClean="0"/>
              <a:t> place of the tail of H3, which is a lysine.</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picture shows the damage of Alzheimer’s disease on the brain.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picture shows the damage of Alzheimer’s disease on the brain.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picture shows the damage of Alzheimer’s disease on the brain.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question is two fold: 1,</a:t>
            </a:r>
            <a:r>
              <a:rPr lang="en-US" baseline="0" dirty="0" smtClean="0"/>
              <a:t> how individual mark affects gene expression; 2, how different marks interact with each other and affect gene expression.</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row of this graph shows the raw data of a epigenomic mark from a chip-</a:t>
            </a:r>
            <a:r>
              <a:rPr lang="en-US" baseline="0" dirty="0" err="1" smtClean="0"/>
              <a:t>seq</a:t>
            </a:r>
            <a:r>
              <a:rPr lang="en-US" baseline="0" dirty="0" smtClean="0"/>
              <a:t> experiment. The question is what</a:t>
            </a:r>
            <a:r>
              <a:rPr lang="en-US" dirty="0" smtClean="0"/>
              <a:t> aspects of these peaks are important for gene</a:t>
            </a:r>
            <a:r>
              <a:rPr lang="en-US" baseline="0" dirty="0" smtClean="0"/>
              <a:t> regulation?</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9" name="Rectangle 8"/>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A2AAA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9" name="Rectangle 8"/>
          <p:cNvSpPr/>
          <p:nvPr/>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
        <p:nvSpPr>
          <p:cNvPr id="8" name="Rectangle 7"/>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4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0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8A1B6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914400" y="1600200"/>
            <a:ext cx="8016240" cy="4191000"/>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a:lvl4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7" name="Rectangle 6"/>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sz="half" idx="10"/>
          </p:nvPr>
        </p:nvSpPr>
        <p:spPr>
          <a:xfrm>
            <a:off x="49377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8_Two Content">
    <p:spTree>
      <p:nvGrpSpPr>
        <p:cNvPr id="1" name=""/>
        <p:cNvGrpSpPr/>
        <p:nvPr/>
      </p:nvGrpSpPr>
      <p:grpSpPr>
        <a:xfrm>
          <a:off x="0" y="0"/>
          <a:ext cx="0" cy="0"/>
          <a:chOff x="0" y="0"/>
          <a:chExt cx="0" cy="0"/>
        </a:xfrm>
      </p:grpSpPr>
      <p:sp>
        <p:nvSpPr>
          <p:cNvPr id="7" name="Chart Placeholder 6"/>
          <p:cNvSpPr>
            <a:spLocks noGrp="1"/>
          </p:cNvSpPr>
          <p:nvPr>
            <p:ph type="chart" sz="quarter" idx="10"/>
          </p:nvPr>
        </p:nvSpPr>
        <p:spPr>
          <a:xfrm>
            <a:off x="4937760" y="1600200"/>
            <a:ext cx="4038600"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6" name="Rectangle 5"/>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47599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5" name="Picture Placeholder 7"/>
          <p:cNvSpPr>
            <a:spLocks noGrp="1"/>
          </p:cNvSpPr>
          <p:nvPr>
            <p:ph type="pic" sz="quarter" idx="11"/>
          </p:nvPr>
        </p:nvSpPr>
        <p:spPr>
          <a:xfrm>
            <a:off x="4781842" y="1600199"/>
            <a:ext cx="3657600" cy="4572000"/>
          </a:xfrm>
        </p:spPr>
        <p:txBody>
          <a:bodyPr/>
          <a:lstStyle/>
          <a:p>
            <a:r>
              <a:rPr lang="en-US" smtClean="0"/>
              <a:t>Click icon to add picture</a:t>
            </a:r>
            <a:endParaRPr lang="en-US"/>
          </a:p>
        </p:txBody>
      </p:sp>
      <p:sp>
        <p:nvSpPr>
          <p:cNvPr id="9" name="Rectangle 8"/>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2" y="1600201"/>
            <a:ext cx="7315200" cy="3657600"/>
          </a:xfrm>
        </p:spPr>
        <p:txBody>
          <a:bodyPr/>
          <a:lstStyle/>
          <a:p>
            <a:r>
              <a:rPr lang="en-US" smtClean="0"/>
              <a:t>Click icon to add picture</a:t>
            </a:r>
            <a:endParaRPr lang="en-US"/>
          </a:p>
        </p:txBody>
      </p:sp>
      <p:sp>
        <p:nvSpPr>
          <p:cNvPr id="7" name="Content Placeholder 2"/>
          <p:cNvSpPr>
            <a:spLocks noGrp="1"/>
          </p:cNvSpPr>
          <p:nvPr>
            <p:ph sz="half" idx="1"/>
          </p:nvPr>
        </p:nvSpPr>
        <p:spPr>
          <a:xfrm>
            <a:off x="950913" y="5399385"/>
            <a:ext cx="4038600" cy="444711"/>
          </a:xfrm>
        </p:spPr>
        <p:txBody>
          <a:bodyPr>
            <a:normAutofit/>
          </a:bodyPr>
          <a:lstStyle>
            <a:lvl1pPr>
              <a:buNone/>
              <a:defRPr sz="1300">
                <a:solidFill>
                  <a:schemeClr val="tx2"/>
                </a:solidFill>
              </a:defRPr>
            </a:lvl1pPr>
            <a:lvl2pPr>
              <a:buClr>
                <a:schemeClr val="bg2"/>
              </a:buClr>
              <a:buNone/>
              <a:defRPr sz="2400">
                <a:solidFill>
                  <a:schemeClr val="tx2"/>
                </a:solidFill>
              </a:defRPr>
            </a:lvl2pPr>
            <a:lvl3pPr>
              <a:buClr>
                <a:schemeClr val="bg2"/>
              </a:buClr>
              <a:buNone/>
              <a:defRPr sz="2000">
                <a:solidFill>
                  <a:schemeClr val="tx2"/>
                </a:solidFill>
              </a:defRPr>
            </a:lvl3pPr>
            <a:lvl4pPr>
              <a:buClr>
                <a:schemeClr val="bg2"/>
              </a:buClr>
              <a:buNone/>
              <a:defRPr sz="1800">
                <a:solidFill>
                  <a:schemeClr val="tx2"/>
                </a:solidFill>
              </a:defRPr>
            </a:lvl4pPr>
            <a:lvl5pPr>
              <a:buClr>
                <a:schemeClr val="bg2"/>
              </a:buClr>
              <a:buNone/>
              <a:defRPr sz="18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9" name="Rectangle 8"/>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7" name="Chart Placeholder 6"/>
          <p:cNvSpPr>
            <a:spLocks noGrp="1"/>
          </p:cNvSpPr>
          <p:nvPr>
            <p:ph type="chart" sz="quarter" idx="11"/>
          </p:nvPr>
        </p:nvSpPr>
        <p:spPr>
          <a:xfrm>
            <a:off x="951798" y="1600200"/>
            <a:ext cx="7459662"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10" name="Table Placeholder 9"/>
          <p:cNvSpPr>
            <a:spLocks noGrp="1"/>
          </p:cNvSpPr>
          <p:nvPr>
            <p:ph type="tbl" sz="quarter" idx="12"/>
          </p:nvPr>
        </p:nvSpPr>
        <p:spPr>
          <a:xfrm>
            <a:off x="951798" y="1600200"/>
            <a:ext cx="7470775" cy="4525963"/>
          </a:xfrm>
        </p:spPr>
        <p:txBody>
          <a:bodyPr/>
          <a:lstStyle/>
          <a:p>
            <a:r>
              <a:rPr lang="en-US" smtClean="0"/>
              <a:t>Click icon to add table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3"/>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5283200"/>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chemeClr val="tx1"/>
                </a:solidFill>
              </a:defRPr>
            </a:lvl1pPr>
            <a:lvl2pPr>
              <a:buClr>
                <a:schemeClr val="tx1"/>
              </a:buClr>
              <a:defRPr sz="2000">
                <a:solidFill>
                  <a:schemeClr val="tx1"/>
                </a:solidFill>
              </a:defRPr>
            </a:lvl2pPr>
            <a:lvl3pPr>
              <a:buClr>
                <a:schemeClr val="bg1"/>
              </a:buClr>
              <a:buSzPct val="100000"/>
              <a:buFontTx/>
              <a:buBlip>
                <a:blip r:embed="rId2"/>
              </a:buBlip>
              <a:defRPr sz="1600">
                <a:solidFill>
                  <a:schemeClr val="tx1"/>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8" name="Rectangle 7"/>
          <p:cNvSpPr/>
          <p:nvPr/>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9" name="Rectangle 8"/>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4" name="Rectangle 3"/>
          <p:cNvSpPr/>
          <p:nvPr/>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4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6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7200" y="0"/>
            <a:ext cx="5491748"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0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5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1_Two Content">
    <p:spTree>
      <p:nvGrpSpPr>
        <p:cNvPr id="1" name=""/>
        <p:cNvGrpSpPr/>
        <p:nvPr/>
      </p:nvGrpSpPr>
      <p:grpSpPr>
        <a:xfrm>
          <a:off x="0" y="0"/>
          <a:ext cx="0" cy="0"/>
          <a:chOff x="0" y="0"/>
          <a:chExt cx="0" cy="0"/>
        </a:xfrm>
      </p:grpSpPr>
      <p:sp>
        <p:nvSpPr>
          <p:cNvPr id="4" name="Rectangle 3"/>
          <p:cNvSpPr/>
          <p:nvPr/>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7" name="Picture 6"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7" name="Picture 6"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2438"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0" y="-1"/>
            <a:ext cx="9144000" cy="6858001"/>
          </a:xfrm>
          <a:prstGeom prst="rect">
            <a:avLst/>
          </a:prstGeom>
        </p:spPr>
      </p:pic>
      <p:sp>
        <p:nvSpPr>
          <p:cNvPr id="9" name="Rectangle 8"/>
          <p:cNvSpPr/>
          <p:nvPr userDrawn="1"/>
        </p:nvSpPr>
        <p:spPr>
          <a:xfrm>
            <a:off x="457200" y="0"/>
            <a:ext cx="5491748"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8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57200" y="0"/>
            <a:ext cx="3199814" cy="6858000"/>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A2AAA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9" name="Rectangle 8"/>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5"/>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57200" y="0"/>
            <a:ext cx="3199814" cy="6858000"/>
          </a:xfrm>
          <a:prstGeom prst="rect">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7" name="Rectangle 6"/>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smtClean="0"/>
              <a:t>Click icon to add picture</a:t>
            </a:r>
            <a:endParaRPr lang="en-US"/>
          </a:p>
        </p:txBody>
      </p:sp>
      <p:sp>
        <p:nvSpPr>
          <p:cNvPr id="9" name="Rectangle 8"/>
          <p:cNvSpPr/>
          <p:nvPr userDrawn="1"/>
        </p:nvSpPr>
        <p:spPr>
          <a:xfrm>
            <a:off x="3657600" y="0"/>
            <a:ext cx="5486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8A1B6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914400" y="1600200"/>
            <a:ext cx="8016240" cy="4191000"/>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a:lvl4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sz="half" idx="10"/>
          </p:nvPr>
        </p:nvSpPr>
        <p:spPr>
          <a:xfrm>
            <a:off x="49377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sp>
        <p:nvSpPr>
          <p:cNvPr id="7" name="Chart Placeholder 6"/>
          <p:cNvSpPr>
            <a:spLocks noGrp="1"/>
          </p:cNvSpPr>
          <p:nvPr>
            <p:ph type="chart" sz="quarter" idx="10"/>
          </p:nvPr>
        </p:nvSpPr>
        <p:spPr>
          <a:xfrm>
            <a:off x="4937760" y="1600200"/>
            <a:ext cx="4038600"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Content Placeholder 2"/>
          <p:cNvSpPr>
            <a:spLocks noGrp="1"/>
          </p:cNvSpPr>
          <p:nvPr>
            <p:ph sz="half" idx="1"/>
          </p:nvPr>
        </p:nvSpPr>
        <p:spPr>
          <a:xfrm>
            <a:off x="91440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6" name="Rectangle 5"/>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4759960" y="1600200"/>
            <a:ext cx="3911600" cy="45259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3" y="1600199"/>
            <a:ext cx="3657600" cy="4572000"/>
          </a:xfrm>
        </p:spPr>
        <p:txBody>
          <a:bodyPr/>
          <a:lstStyle/>
          <a:p>
            <a:r>
              <a:rPr lang="en-US" smtClean="0"/>
              <a:t>Click icon to add picture</a:t>
            </a:r>
            <a:endParaRPr lang="en-US"/>
          </a:p>
        </p:txBody>
      </p:sp>
      <p:sp>
        <p:nvSpPr>
          <p:cNvPr id="5" name="Picture Placeholder 7"/>
          <p:cNvSpPr>
            <a:spLocks noGrp="1"/>
          </p:cNvSpPr>
          <p:nvPr>
            <p:ph type="pic" sz="quarter" idx="11"/>
          </p:nvPr>
        </p:nvSpPr>
        <p:spPr>
          <a:xfrm>
            <a:off x="4781842" y="1600199"/>
            <a:ext cx="3657600" cy="4572000"/>
          </a:xfrm>
        </p:spPr>
        <p:txBody>
          <a:bodyPr/>
          <a:lstStyle/>
          <a:p>
            <a:r>
              <a:rPr lang="en-US" smtClean="0"/>
              <a:t>Click icon to add picture</a:t>
            </a:r>
            <a:endParaRPr lang="en-US"/>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Picture Placeholder 7"/>
          <p:cNvSpPr>
            <a:spLocks noGrp="1"/>
          </p:cNvSpPr>
          <p:nvPr>
            <p:ph type="pic" sz="quarter" idx="10"/>
          </p:nvPr>
        </p:nvSpPr>
        <p:spPr>
          <a:xfrm>
            <a:off x="950912" y="1600201"/>
            <a:ext cx="7315200" cy="3657600"/>
          </a:xfrm>
        </p:spPr>
        <p:txBody>
          <a:bodyPr/>
          <a:lstStyle/>
          <a:p>
            <a:r>
              <a:rPr lang="en-US" smtClean="0"/>
              <a:t>Click icon to add picture</a:t>
            </a:r>
            <a:endParaRPr lang="en-US"/>
          </a:p>
        </p:txBody>
      </p:sp>
      <p:sp>
        <p:nvSpPr>
          <p:cNvPr id="7" name="Content Placeholder 2"/>
          <p:cNvSpPr>
            <a:spLocks noGrp="1"/>
          </p:cNvSpPr>
          <p:nvPr>
            <p:ph sz="half" idx="1"/>
          </p:nvPr>
        </p:nvSpPr>
        <p:spPr>
          <a:xfrm>
            <a:off x="950913" y="5399385"/>
            <a:ext cx="4038600" cy="444711"/>
          </a:xfrm>
        </p:spPr>
        <p:txBody>
          <a:bodyPr>
            <a:normAutofit/>
          </a:bodyPr>
          <a:lstStyle>
            <a:lvl1pPr>
              <a:buNone/>
              <a:defRPr sz="1300">
                <a:solidFill>
                  <a:schemeClr val="tx2"/>
                </a:solidFill>
              </a:defRPr>
            </a:lvl1pPr>
            <a:lvl2pPr>
              <a:buClr>
                <a:schemeClr val="bg2"/>
              </a:buClr>
              <a:buNone/>
              <a:defRPr sz="2400">
                <a:solidFill>
                  <a:schemeClr val="tx2"/>
                </a:solidFill>
              </a:defRPr>
            </a:lvl2pPr>
            <a:lvl3pPr>
              <a:buClr>
                <a:schemeClr val="bg2"/>
              </a:buClr>
              <a:buNone/>
              <a:defRPr sz="2000">
                <a:solidFill>
                  <a:schemeClr val="tx2"/>
                </a:solidFill>
              </a:defRPr>
            </a:lvl3pPr>
            <a:lvl4pPr>
              <a:buClr>
                <a:schemeClr val="bg2"/>
              </a:buClr>
              <a:buNone/>
              <a:defRPr sz="1800">
                <a:solidFill>
                  <a:schemeClr val="tx2"/>
                </a:solidFill>
              </a:defRPr>
            </a:lvl4pPr>
            <a:lvl5pPr>
              <a:buClr>
                <a:schemeClr val="bg2"/>
              </a:buClr>
              <a:buNone/>
              <a:defRPr sz="18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9" name="Rectangle 8"/>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sp>
        <p:nvSpPr>
          <p:cNvPr id="7" name="Chart Placeholder 6"/>
          <p:cNvSpPr>
            <a:spLocks noGrp="1"/>
          </p:cNvSpPr>
          <p:nvPr>
            <p:ph type="chart" sz="quarter" idx="11"/>
          </p:nvPr>
        </p:nvSpPr>
        <p:spPr>
          <a:xfrm>
            <a:off x="951798" y="1600200"/>
            <a:ext cx="7459662" cy="4525963"/>
          </a:xfrm>
        </p:spPr>
        <p:txBody>
          <a:bodyPr/>
          <a:lstStyle/>
          <a:p>
            <a:r>
              <a:rPr lang="en-US" smtClean="0"/>
              <a:t>Click icon to add chart</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sp>
        <p:nvSpPr>
          <p:cNvPr id="10" name="Table Placeholder 9"/>
          <p:cNvSpPr>
            <a:spLocks noGrp="1"/>
          </p:cNvSpPr>
          <p:nvPr>
            <p:ph type="tbl" sz="quarter" idx="12"/>
          </p:nvPr>
        </p:nvSpPr>
        <p:spPr>
          <a:xfrm>
            <a:off x="951798" y="1600200"/>
            <a:ext cx="7470775" cy="4525963"/>
          </a:xfrm>
        </p:spPr>
        <p:txBody>
          <a:bodyPr/>
          <a:lstStyle/>
          <a:p>
            <a:r>
              <a:rPr lang="en-US" smtClean="0"/>
              <a:t>Click icon to add table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0" name="Rectangle 9"/>
          <p:cNvSpPr/>
          <p:nvPr userDrawn="1"/>
        </p:nvSpPr>
        <p:spPr>
          <a:xfrm>
            <a:off x="452438" y="0"/>
            <a:ext cx="54917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5283200"/>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A2AAA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rgbClr val="FFFFFF"/>
                </a:solidFill>
              </a:defRPr>
            </a:lvl1pPr>
            <a:lvl2pPr>
              <a:buClr>
                <a:schemeClr val="bg1"/>
              </a:buClr>
              <a:defRPr sz="2000">
                <a:solidFill>
                  <a:srgbClr val="FFFFFF"/>
                </a:solidFill>
              </a:defRPr>
            </a:lvl2pPr>
            <a:lvl3pPr>
              <a:buClr>
                <a:schemeClr val="bg1"/>
              </a:buClr>
              <a:buSzPct val="100000"/>
              <a:buFontTx/>
              <a:buBlip>
                <a:blip r:embed="rId2"/>
              </a:buBlip>
              <a:defRPr sz="1600">
                <a:solidFill>
                  <a:srgbClr val="FFFFFF"/>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00515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7600" y="0"/>
            <a:ext cx="5486400" cy="6857999"/>
          </a:xfrm>
        </p:spPr>
        <p:txBody>
          <a:bodyPr/>
          <a:lstStyle/>
          <a:p>
            <a:r>
              <a:rPr lang="en-US" smtClean="0"/>
              <a:t>Click icon to add picture</a:t>
            </a:r>
            <a:endParaRPr lang="en-US" dirty="0"/>
          </a:p>
        </p:txBody>
      </p:sp>
      <p:sp>
        <p:nvSpPr>
          <p:cNvPr id="8" name="Rectangle 7"/>
          <p:cNvSpPr/>
          <p:nvPr userDrawn="1"/>
        </p:nvSpPr>
        <p:spPr>
          <a:xfrm>
            <a:off x="457200" y="0"/>
            <a:ext cx="3200400" cy="6858000"/>
          </a:xfrm>
          <a:prstGeom prst="rect">
            <a:avLst/>
          </a:prstGeom>
          <a:solidFill>
            <a:srgbClr val="F1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599545" y="914400"/>
            <a:ext cx="2958081" cy="4525963"/>
          </a:xfrm>
        </p:spPr>
        <p:txBody>
          <a:bodyPr/>
          <a:lstStyle>
            <a:lvl1pPr>
              <a:buSzPct val="100000"/>
              <a:buFontTx/>
              <a:buBlip>
                <a:blip r:embed="rId2"/>
              </a:buBlip>
              <a:defRPr sz="2400">
                <a:solidFill>
                  <a:schemeClr val="tx1"/>
                </a:solidFill>
              </a:defRPr>
            </a:lvl1pPr>
            <a:lvl2pPr>
              <a:buClr>
                <a:schemeClr val="tx1"/>
              </a:buClr>
              <a:defRPr sz="2000">
                <a:solidFill>
                  <a:schemeClr val="tx1"/>
                </a:solidFill>
              </a:defRPr>
            </a:lvl2pPr>
            <a:lvl3pPr>
              <a:buClr>
                <a:schemeClr val="bg1"/>
              </a:buClr>
              <a:buSzPct val="100000"/>
              <a:buFontTx/>
              <a:buBlip>
                <a:blip r:embed="rId2"/>
              </a:buBlip>
              <a:defRPr sz="1600">
                <a:solidFill>
                  <a:schemeClr val="tx1"/>
                </a:solidFill>
              </a:defRPr>
            </a:lvl3pPr>
            <a:lvl4pPr>
              <a:buClr>
                <a:schemeClr val="bg1"/>
              </a:buClr>
              <a:defRPr sz="1400">
                <a:solidFill>
                  <a:srgbClr val="FFFFFF"/>
                </a:solidFill>
              </a:defRPr>
            </a:lvl4pPr>
            <a:lvl5pPr>
              <a:buClr>
                <a:schemeClr val="bg1"/>
              </a:buClr>
              <a:defRPr sz="1400">
                <a:solidFill>
                  <a:srgbClr val="FFFFFF"/>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Rectangle 9"/>
          <p:cNvSpPr/>
          <p:nvPr userDrawn="1"/>
        </p:nvSpPr>
        <p:spPr>
          <a:xfrm>
            <a:off x="0" y="0"/>
            <a:ext cx="457200" cy="6858000"/>
          </a:xfrm>
          <a:prstGeom prst="rect">
            <a:avLst/>
          </a:prstGeom>
          <a:solidFill>
            <a:srgbClr val="F1C4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pic>
        <p:nvPicPr>
          <p:cNvPr id="10" name="Picture 9"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Picture Placeholder 10"/>
          <p:cNvSpPr>
            <a:spLocks noGrp="1"/>
          </p:cNvSpPr>
          <p:nvPr>
            <p:ph type="pic" sz="quarter" idx="10"/>
          </p:nvPr>
        </p:nvSpPr>
        <p:spPr>
          <a:xfrm>
            <a:off x="3705" y="0"/>
            <a:ext cx="457200" cy="6858000"/>
          </a:xfrm>
        </p:spPr>
        <p:txBody>
          <a:bodyPr vert="vert"/>
          <a:lstStyle/>
          <a:p>
            <a:r>
              <a:rPr lang="en-US" smtClean="0"/>
              <a:t>Click icon to add picture</a:t>
            </a:r>
            <a:endParaRPr lang="en-US"/>
          </a:p>
        </p:txBody>
      </p:sp>
      <p:pic>
        <p:nvPicPr>
          <p:cNvPr id="8" name="Picture 7" descr="master_bg.png"/>
          <p:cNvPicPr>
            <a:picLocks noChangeAspect="1"/>
          </p:cNvPicPr>
          <p:nvPr userDrawn="1"/>
        </p:nvPicPr>
        <p:blipFill>
          <a:blip r:embed="rId2"/>
          <a:stretch>
            <a:fillRect/>
          </a:stretch>
        </p:blipFill>
        <p:spPr>
          <a:xfrm>
            <a:off x="0" y="-1"/>
            <a:ext cx="9144000" cy="6858001"/>
          </a:xfrm>
          <a:prstGeom prst="rect">
            <a:avLst/>
          </a:prstGeom>
        </p:spPr>
      </p:pic>
      <p:sp>
        <p:nvSpPr>
          <p:cNvPr id="11" name="Rectangle 10"/>
          <p:cNvSpPr/>
          <p:nvPr userDrawn="1"/>
        </p:nvSpPr>
        <p:spPr>
          <a:xfrm>
            <a:off x="452438"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8" name="Rectangle 7"/>
          <p:cNvSpPr/>
          <p:nvPr userDrawn="1"/>
        </p:nvSpPr>
        <p:spPr>
          <a:xfrm>
            <a:off x="452437" y="0"/>
            <a:ext cx="4992062"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smtClean="0"/>
              <a:t>Click icon to add picture</a:t>
            </a:r>
            <a:endParaRPr lang="en-US" dirty="0"/>
          </a:p>
        </p:txBody>
      </p:sp>
      <p:sp>
        <p:nvSpPr>
          <p:cNvPr id="10" name="Rectangle 9"/>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11"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smtClean="0">
                <a:ln>
                  <a:noFill/>
                </a:ln>
                <a:solidFill>
                  <a:srgbClr val="333F48"/>
                </a:solidFill>
                <a:effectLst/>
                <a:uLnTx/>
                <a:uFillTx/>
                <a:latin typeface="Arial"/>
                <a:ea typeface="+mn-ea"/>
                <a:cs typeface="Arial"/>
              </a:rPr>
              <a:t>Fourth level</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
        <p:nvSpPr>
          <p:cNvPr id="4" name="Rectangle 3"/>
          <p:cNvSpPr/>
          <p:nvPr userDrawn="1"/>
        </p:nvSpPr>
        <p:spPr>
          <a:xfrm>
            <a:off x="0" y="0"/>
            <a:ext cx="4572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4" name="Rectangle 3"/>
          <p:cNvSpPr/>
          <p:nvPr userDrawn="1"/>
        </p:nvSpPr>
        <p:spPr>
          <a:xfrm>
            <a:off x="0" y="0"/>
            <a:ext cx="4572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7"/>
          <p:cNvSpPr>
            <a:spLocks noGrp="1"/>
          </p:cNvSpPr>
          <p:nvPr>
            <p:ph type="pic" sz="quarter" idx="10"/>
          </p:nvPr>
        </p:nvSpPr>
        <p:spPr>
          <a:xfrm>
            <a:off x="457200" y="0"/>
            <a:ext cx="8686800" cy="6857999"/>
          </a:xfrm>
        </p:spPr>
        <p:txBody>
          <a:bodyPr/>
          <a:lstStyle/>
          <a:p>
            <a:r>
              <a:rPr lang="en-US" smtClean="0"/>
              <a:t>Click icon to add picture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01" Type="http://schemas.openxmlformats.org/officeDocument/2006/relationships/image" Target="../media/image1.png"/><Relationship Id="rId102" Type="http://schemas.openxmlformats.org/officeDocument/2006/relationships/image" Target="../media/image2.png"/><Relationship Id="rId103" Type="http://schemas.openxmlformats.org/officeDocument/2006/relationships/image" Target="../media/image3.png"/><Relationship Id="rId10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00" Type="http://schemas.openxmlformats.org/officeDocument/2006/relationships/theme" Target="../theme/theme1.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title.png"/>
          <p:cNvPicPr>
            <a:picLocks noChangeAspect="1"/>
          </p:cNvPicPr>
          <p:nvPr/>
        </p:nvPicPr>
        <p:blipFill>
          <a:blip r:embed="rId101"/>
          <a:stretch>
            <a:fillRect/>
          </a:stretch>
        </p:blipFill>
        <p:spPr>
          <a:xfrm>
            <a:off x="5748710" y="6239691"/>
            <a:ext cx="2254250" cy="457200"/>
          </a:xfrm>
          <a:prstGeom prst="rect">
            <a:avLst/>
          </a:prstGeom>
        </p:spPr>
      </p:pic>
      <p:pic>
        <p:nvPicPr>
          <p:cNvPr id="6" name="Picture 5" descr="JAX_logo_bug.png"/>
          <p:cNvPicPr>
            <a:picLocks noChangeAspect="1"/>
          </p:cNvPicPr>
          <p:nvPr/>
        </p:nvPicPr>
        <p:blipFill>
          <a:blip r:embed="rId102"/>
          <a:stretch>
            <a:fillRect/>
          </a:stretch>
        </p:blipFill>
        <p:spPr>
          <a:xfrm>
            <a:off x="858838" y="6230520"/>
            <a:ext cx="775853" cy="466371"/>
          </a:xfrm>
          <a:prstGeom prst="rect">
            <a:avLst/>
          </a:prstGeom>
        </p:spPr>
      </p:pic>
      <p:sp>
        <p:nvSpPr>
          <p:cNvPr id="2" name="Title Placeholder 1"/>
          <p:cNvSpPr>
            <a:spLocks noGrp="1"/>
          </p:cNvSpPr>
          <p:nvPr>
            <p:ph type="title"/>
          </p:nvPr>
        </p:nvSpPr>
        <p:spPr>
          <a:xfrm>
            <a:off x="941443" y="274638"/>
            <a:ext cx="8229600" cy="1143000"/>
          </a:xfrm>
          <a:prstGeom prst="rect">
            <a:avLst/>
          </a:prstGeom>
        </p:spPr>
        <p:txBody>
          <a:bodyPr vert="horz" lIns="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600200"/>
            <a:ext cx="8229600" cy="4525963"/>
          </a:xfrm>
          <a:prstGeom prst="rect">
            <a:avLst/>
          </a:prstGeom>
        </p:spPr>
        <p:txBody>
          <a:bodyPr vert="horz" lIns="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pic>
        <p:nvPicPr>
          <p:cNvPr id="8" name="Picture 7" descr="title.png"/>
          <p:cNvPicPr>
            <a:picLocks noChangeAspect="1"/>
          </p:cNvPicPr>
          <p:nvPr/>
        </p:nvPicPr>
        <p:blipFill>
          <a:blip r:embed="rId101"/>
          <a:stretch>
            <a:fillRect/>
          </a:stretch>
        </p:blipFill>
        <p:spPr>
          <a:xfrm>
            <a:off x="5748710" y="6239691"/>
            <a:ext cx="2254250" cy="457200"/>
          </a:xfrm>
          <a:prstGeom prst="rect">
            <a:avLst/>
          </a:prstGeom>
        </p:spPr>
      </p:pic>
      <p:pic>
        <p:nvPicPr>
          <p:cNvPr id="9" name="Picture 8" descr="JAX_logo_bug.png"/>
          <p:cNvPicPr>
            <a:picLocks noChangeAspect="1"/>
          </p:cNvPicPr>
          <p:nvPr/>
        </p:nvPicPr>
        <p:blipFill>
          <a:blip r:embed="rId102"/>
          <a:stretch>
            <a:fillRect/>
          </a:stretch>
        </p:blipFill>
        <p:spPr>
          <a:xfrm>
            <a:off x="858838" y="6230520"/>
            <a:ext cx="775853" cy="466371"/>
          </a:xfrm>
          <a:prstGeom prst="rect">
            <a:avLst/>
          </a:prstGeom>
        </p:spPr>
      </p:pic>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657" r:id="rId54"/>
    <p:sldLayoutId id="2147483729" r:id="rId55"/>
    <p:sldLayoutId id="2147483705" r:id="rId56"/>
    <p:sldLayoutId id="2147483706" r:id="rId57"/>
    <p:sldLayoutId id="2147483707" r:id="rId58"/>
    <p:sldLayoutId id="2147483732" r:id="rId59"/>
    <p:sldLayoutId id="2147483671" r:id="rId60"/>
    <p:sldLayoutId id="2147483730" r:id="rId61"/>
    <p:sldLayoutId id="2147483722" r:id="rId62"/>
    <p:sldLayoutId id="2147483723" r:id="rId63"/>
    <p:sldLayoutId id="2147483731" r:id="rId64"/>
    <p:sldLayoutId id="2147483724" r:id="rId65"/>
    <p:sldLayoutId id="2147483690" r:id="rId66"/>
    <p:sldLayoutId id="2147483709" r:id="rId67"/>
    <p:sldLayoutId id="2147483708" r:id="rId68"/>
    <p:sldLayoutId id="2147483710" r:id="rId69"/>
    <p:sldLayoutId id="2147483711" r:id="rId70"/>
    <p:sldLayoutId id="2147483734" r:id="rId71"/>
    <p:sldLayoutId id="2147483689" r:id="rId72"/>
    <p:sldLayoutId id="2147483652" r:id="rId73"/>
    <p:sldLayoutId id="2147483692" r:id="rId74"/>
    <p:sldLayoutId id="2147483665" r:id="rId75"/>
    <p:sldLayoutId id="2147483666" r:id="rId76"/>
    <p:sldLayoutId id="2147483667" r:id="rId77"/>
    <p:sldLayoutId id="2147483669" r:id="rId78"/>
    <p:sldLayoutId id="2147483670" r:id="rId79"/>
    <p:sldLayoutId id="2147483655" r:id="rId80"/>
    <p:sldLayoutId id="2147483727" r:id="rId81"/>
    <p:sldLayoutId id="2147483725" r:id="rId82"/>
    <p:sldLayoutId id="2147483726" r:id="rId83"/>
    <p:sldLayoutId id="2147483728" r:id="rId84"/>
    <p:sldLayoutId id="2147483735" r:id="rId85"/>
    <p:sldLayoutId id="2147483673" r:id="rId86"/>
    <p:sldLayoutId id="2147483736" r:id="rId87"/>
    <p:sldLayoutId id="2147483737" r:id="rId88"/>
    <p:sldLayoutId id="2147483742" r:id="rId89"/>
    <p:sldLayoutId id="2147483716" r:id="rId90"/>
    <p:sldLayoutId id="2147483738" r:id="rId91"/>
    <p:sldLayoutId id="2147483719" r:id="rId92"/>
    <p:sldLayoutId id="2147483691" r:id="rId93"/>
    <p:sldLayoutId id="2147483739" r:id="rId94"/>
    <p:sldLayoutId id="2147483740" r:id="rId95"/>
    <p:sldLayoutId id="2147483721" r:id="rId96"/>
    <p:sldLayoutId id="2147483717" r:id="rId97"/>
    <p:sldLayoutId id="2147483741" r:id="rId98"/>
    <p:sldLayoutId id="2147483718" r:id="rId99"/>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SzPct val="100000"/>
        <a:buFontTx/>
        <a:buBlip>
          <a:blip r:embed="rId10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0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7.emf"/><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jpeg"/><Relationship Id="rId5" Type="http://schemas.microsoft.com/office/2007/relationships/hdphoto" Target="../media/hdphoto1.wdp"/><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0" dirty="0" smtClean="0"/>
              <a:t>Decode the ENCODE</a:t>
            </a:r>
            <a:endParaRPr lang="en-US" sz="3200" b="0" dirty="0"/>
          </a:p>
        </p:txBody>
      </p:sp>
      <p:sp>
        <p:nvSpPr>
          <p:cNvPr id="3" name="Subtitle 2"/>
          <p:cNvSpPr>
            <a:spLocks noGrp="1"/>
          </p:cNvSpPr>
          <p:nvPr>
            <p:ph type="subTitle" idx="1"/>
          </p:nvPr>
        </p:nvSpPr>
        <p:spPr/>
        <p:txBody>
          <a:bodyPr>
            <a:normAutofit/>
          </a:bodyPr>
          <a:lstStyle/>
          <a:p>
            <a:pPr algn="just">
              <a:lnSpc>
                <a:spcPct val="100000"/>
              </a:lnSpc>
              <a:spcAft>
                <a:spcPts val="0"/>
              </a:spcAft>
            </a:pPr>
            <a:r>
              <a:rPr lang="en-US" sz="2000" dirty="0" smtClean="0"/>
              <a:t>Characterization, and Beyond</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Effect sizes of single features</a:t>
            </a:r>
            <a:endParaRPr lang="en-US" dirty="0"/>
          </a:p>
        </p:txBody>
      </p:sp>
      <p:pic>
        <p:nvPicPr>
          <p:cNvPr id="3" name="Picture 2" descr="r2sing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36" y="2144605"/>
            <a:ext cx="4286447" cy="3000513"/>
          </a:xfrm>
          <a:prstGeom prst="rect">
            <a:avLst/>
          </a:prstGeom>
        </p:spPr>
      </p:pic>
    </p:spTree>
    <p:extLst>
      <p:ext uri="{BB962C8B-B14F-4D97-AF65-F5344CB8AC3E}">
        <p14:creationId xmlns:p14="http://schemas.microsoft.com/office/powerpoint/2010/main" val="4390495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Significant interactive features</a:t>
            </a:r>
            <a:endParaRPr lang="en-US" dirty="0"/>
          </a:p>
        </p:txBody>
      </p:sp>
      <p:pic>
        <p:nvPicPr>
          <p:cNvPr id="4" name="Picture 3"/>
          <p:cNvPicPr>
            <a:picLocks noChangeAspect="1"/>
          </p:cNvPicPr>
          <p:nvPr/>
        </p:nvPicPr>
        <p:blipFill>
          <a:blip r:embed="rId3"/>
          <a:stretch>
            <a:fillRect/>
          </a:stretch>
        </p:blipFill>
        <p:spPr>
          <a:xfrm>
            <a:off x="939567" y="2216068"/>
            <a:ext cx="7099667" cy="1160019"/>
          </a:xfrm>
          <a:prstGeom prst="rect">
            <a:avLst/>
          </a:prstGeom>
        </p:spPr>
      </p:pic>
      <p:sp>
        <p:nvSpPr>
          <p:cNvPr id="6" name="TextBox 5"/>
          <p:cNvSpPr txBox="1"/>
          <p:nvPr/>
        </p:nvSpPr>
        <p:spPr>
          <a:xfrm>
            <a:off x="1265679" y="3898024"/>
            <a:ext cx="5314275" cy="1043875"/>
          </a:xfrm>
          <a:prstGeom prst="rect">
            <a:avLst/>
          </a:prstGeom>
          <a:noFill/>
        </p:spPr>
        <p:txBody>
          <a:bodyPr wrap="none" rtlCol="0">
            <a:spAutoFit/>
          </a:bodyPr>
          <a:lstStyle/>
          <a:p>
            <a:pPr marL="342900" indent="-342900">
              <a:lnSpc>
                <a:spcPct val="150000"/>
              </a:lnSpc>
              <a:buFont typeface="+mj-lt"/>
              <a:buAutoNum type="arabicPeriod"/>
            </a:pPr>
            <a:r>
              <a:rPr lang="en-US" sz="1400" dirty="0" smtClean="0"/>
              <a:t>FDR corrected p value for interactive terms less than .05</a:t>
            </a:r>
          </a:p>
          <a:p>
            <a:pPr marL="342900" indent="-342900">
              <a:lnSpc>
                <a:spcPct val="150000"/>
              </a:lnSpc>
              <a:buFont typeface="+mj-lt"/>
              <a:buAutoNum type="arabicPeriod"/>
            </a:pPr>
            <a:r>
              <a:rPr lang="en-US" sz="1400" dirty="0" smtClean="0"/>
              <a:t>Effect size for interactive terms more than 3 (absolute value)</a:t>
            </a:r>
          </a:p>
          <a:p>
            <a:pPr marL="342900" indent="-342900">
              <a:lnSpc>
                <a:spcPct val="150000"/>
              </a:lnSpc>
              <a:buFont typeface="+mj-lt"/>
              <a:buAutoNum type="arabicPeriod"/>
            </a:pPr>
            <a:r>
              <a:rPr lang="en-US" sz="1400" dirty="0" smtClean="0"/>
              <a:t>Interaction between different marks</a:t>
            </a:r>
            <a:endParaRPr lang="en-US" sz="1400" dirty="0"/>
          </a:p>
        </p:txBody>
      </p:sp>
    </p:spTree>
    <p:extLst>
      <p:ext uri="{BB962C8B-B14F-4D97-AF65-F5344CB8AC3E}">
        <p14:creationId xmlns:p14="http://schemas.microsoft.com/office/powerpoint/2010/main" val="1770246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irEffvsLogli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49" y="767449"/>
            <a:ext cx="7818009" cy="5472606"/>
          </a:xfrm>
          <a:prstGeom prst="rect">
            <a:avLst/>
          </a:prstGeom>
        </p:spPr>
      </p:pic>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Significant interactive features</a:t>
            </a:r>
            <a:endParaRPr lang="en-US" dirty="0"/>
          </a:p>
        </p:txBody>
      </p:sp>
      <p:grpSp>
        <p:nvGrpSpPr>
          <p:cNvPr id="4" name="Group 3"/>
          <p:cNvGrpSpPr/>
          <p:nvPr/>
        </p:nvGrpSpPr>
        <p:grpSpPr>
          <a:xfrm>
            <a:off x="6116966" y="1780645"/>
            <a:ext cx="2178590" cy="4239099"/>
            <a:chOff x="6116966" y="1920789"/>
            <a:chExt cx="2178590" cy="4239099"/>
          </a:xfrm>
        </p:grpSpPr>
        <p:sp>
          <p:nvSpPr>
            <p:cNvPr id="5" name="Rectangle 4"/>
            <p:cNvSpPr/>
            <p:nvPr/>
          </p:nvSpPr>
          <p:spPr>
            <a:xfrm>
              <a:off x="8170820"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ectangle 5"/>
            <p:cNvSpPr/>
            <p:nvPr/>
          </p:nvSpPr>
          <p:spPr>
            <a:xfrm>
              <a:off x="8008448"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ectangle 6"/>
            <p:cNvSpPr/>
            <p:nvPr/>
          </p:nvSpPr>
          <p:spPr>
            <a:xfrm>
              <a:off x="7663202"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ectangle 7"/>
            <p:cNvSpPr/>
            <p:nvPr/>
          </p:nvSpPr>
          <p:spPr>
            <a:xfrm>
              <a:off x="6898260"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6743254"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p:cNvSpPr/>
            <p:nvPr/>
          </p:nvSpPr>
          <p:spPr>
            <a:xfrm>
              <a:off x="6583518"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tangle 10"/>
            <p:cNvSpPr/>
            <p:nvPr/>
          </p:nvSpPr>
          <p:spPr>
            <a:xfrm>
              <a:off x="6116966" y="1920789"/>
              <a:ext cx="124736" cy="4239099"/>
            </a:xfrm>
            <a:prstGeom prst="rect">
              <a:avLst/>
            </a:prstGeom>
            <a:gradFill flip="none" rotWithShape="1">
              <a:gsLst>
                <a:gs pos="0">
                  <a:schemeClr val="accent1">
                    <a:tint val="50000"/>
                    <a:satMod val="300000"/>
                    <a:alpha val="33000"/>
                  </a:schemeClr>
                </a:gs>
                <a:gs pos="35000">
                  <a:schemeClr val="accent1">
                    <a:tint val="37000"/>
                    <a:satMod val="300000"/>
                    <a:alpha val="33000"/>
                  </a:schemeClr>
                </a:gs>
                <a:gs pos="100000">
                  <a:schemeClr val="accent1">
                    <a:tint val="15000"/>
                    <a:satMod val="350000"/>
                    <a:alpha val="33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2" name="Rectangle 1"/>
          <p:cNvSpPr/>
          <p:nvPr/>
        </p:nvSpPr>
        <p:spPr>
          <a:xfrm>
            <a:off x="1019071" y="6036964"/>
            <a:ext cx="7320280" cy="400110"/>
          </a:xfrm>
          <a:prstGeom prst="rect">
            <a:avLst/>
          </a:prstGeom>
        </p:spPr>
        <p:txBody>
          <a:bodyPr wrap="square">
            <a:spAutoFit/>
          </a:bodyPr>
          <a:lstStyle/>
          <a:p>
            <a:r>
              <a:rPr lang="en-US" sz="1000" b="1" dirty="0" smtClean="0"/>
              <a:t>1. </a:t>
            </a:r>
            <a:r>
              <a:rPr lang="en-US" sz="1000" dirty="0" smtClean="0"/>
              <a:t>FDR </a:t>
            </a:r>
            <a:r>
              <a:rPr lang="en-US" sz="1000" dirty="0"/>
              <a:t>corrected p value for interactive terms less than </a:t>
            </a:r>
            <a:r>
              <a:rPr lang="en-US" sz="1000" dirty="0" smtClean="0"/>
              <a:t>0.05. </a:t>
            </a:r>
            <a:r>
              <a:rPr lang="en-US" sz="1000" b="1" dirty="0" smtClean="0"/>
              <a:t>2.</a:t>
            </a:r>
            <a:r>
              <a:rPr lang="en-US" sz="1000" dirty="0" smtClean="0"/>
              <a:t> Effect </a:t>
            </a:r>
            <a:r>
              <a:rPr lang="en-US" sz="1000" dirty="0"/>
              <a:t>size for interactive terms more than 3 (absolute value</a:t>
            </a:r>
            <a:r>
              <a:rPr lang="en-US" sz="1000" dirty="0" smtClean="0"/>
              <a:t>). </a:t>
            </a:r>
            <a:r>
              <a:rPr lang="en-US" sz="1000" b="1" dirty="0" smtClean="0"/>
              <a:t>3. </a:t>
            </a:r>
            <a:r>
              <a:rPr lang="en-US" sz="1000" dirty="0" smtClean="0"/>
              <a:t>Interaction </a:t>
            </a:r>
            <a:r>
              <a:rPr lang="en-US" sz="1000" dirty="0"/>
              <a:t>between different marks</a:t>
            </a:r>
          </a:p>
        </p:txBody>
      </p:sp>
    </p:spTree>
    <p:extLst>
      <p:ext uri="{BB962C8B-B14F-4D97-AF65-F5344CB8AC3E}">
        <p14:creationId xmlns:p14="http://schemas.microsoft.com/office/powerpoint/2010/main" val="1223480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Potentially important interactions</a:t>
            </a:r>
            <a:endParaRPr lang="en-US" dirty="0"/>
          </a:p>
        </p:txBody>
      </p:sp>
      <p:pic>
        <p:nvPicPr>
          <p:cNvPr id="2" name="Picture 1" descr="pairs.pdf"/>
          <p:cNvPicPr>
            <a:picLocks noChangeAspect="1"/>
          </p:cNvPicPr>
          <p:nvPr/>
        </p:nvPicPr>
        <p:blipFill rotWithShape="1">
          <a:blip r:embed="rId3">
            <a:extLst>
              <a:ext uri="{28A0092B-C50C-407E-A947-70E740481C1C}">
                <a14:useLocalDpi xmlns:a14="http://schemas.microsoft.com/office/drawing/2010/main" val="0"/>
              </a:ext>
            </a:extLst>
          </a:blip>
          <a:srcRect t="6929" b="32600"/>
          <a:stretch/>
        </p:blipFill>
        <p:spPr>
          <a:xfrm>
            <a:off x="2269623" y="1609153"/>
            <a:ext cx="4080377" cy="3549676"/>
          </a:xfrm>
          <a:prstGeom prst="rect">
            <a:avLst/>
          </a:prstGeom>
        </p:spPr>
      </p:pic>
    </p:spTree>
    <p:extLst>
      <p:ext uri="{BB962C8B-B14F-4D97-AF65-F5344CB8AC3E}">
        <p14:creationId xmlns:p14="http://schemas.microsoft.com/office/powerpoint/2010/main" val="35398060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Potentially important interactions</a:t>
            </a:r>
            <a:endParaRPr lang="en-US" dirty="0"/>
          </a:p>
        </p:txBody>
      </p:sp>
      <p:pic>
        <p:nvPicPr>
          <p:cNvPr id="4" name="Picture 3" descr="model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922" y="1189409"/>
            <a:ext cx="4138594" cy="4828360"/>
          </a:xfrm>
          <a:prstGeom prst="rect">
            <a:avLst/>
          </a:prstGeom>
        </p:spPr>
      </p:pic>
    </p:spTree>
    <p:extLst>
      <p:ext uri="{BB962C8B-B14F-4D97-AF65-F5344CB8AC3E}">
        <p14:creationId xmlns:p14="http://schemas.microsoft.com/office/powerpoint/2010/main" val="37453518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Effect sizes of full models</a:t>
            </a:r>
            <a:endParaRPr lang="en-US" dirty="0"/>
          </a:p>
        </p:txBody>
      </p:sp>
      <p:pic>
        <p:nvPicPr>
          <p:cNvPr id="3" name="Picture 2" descr="r2pai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06" y="1513199"/>
            <a:ext cx="6360598" cy="4452419"/>
          </a:xfrm>
          <a:prstGeom prst="rect">
            <a:avLst/>
          </a:prstGeom>
        </p:spPr>
      </p:pic>
    </p:spTree>
    <p:extLst>
      <p:ext uri="{BB962C8B-B14F-4D97-AF65-F5344CB8AC3E}">
        <p14:creationId xmlns:p14="http://schemas.microsoft.com/office/powerpoint/2010/main" val="16423223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Step forward AIC</a:t>
            </a:r>
            <a:endParaRPr lang="en-US" dirty="0"/>
          </a:p>
        </p:txBody>
      </p:sp>
      <p:pic>
        <p:nvPicPr>
          <p:cNvPr id="5" name="Picture 4" descr="effectAIC(m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828" y="1526909"/>
            <a:ext cx="4852276" cy="4852276"/>
          </a:xfrm>
          <a:prstGeom prst="rect">
            <a:avLst/>
          </a:prstGeom>
        </p:spPr>
      </p:pic>
      <p:pic>
        <p:nvPicPr>
          <p:cNvPr id="6" name="Picture 5"/>
          <p:cNvPicPr>
            <a:picLocks noChangeAspect="1"/>
          </p:cNvPicPr>
          <p:nvPr/>
        </p:nvPicPr>
        <p:blipFill>
          <a:blip r:embed="rId4"/>
          <a:stretch>
            <a:fillRect/>
          </a:stretch>
        </p:blipFill>
        <p:spPr>
          <a:xfrm>
            <a:off x="1602827" y="1095358"/>
            <a:ext cx="4107793" cy="322280"/>
          </a:xfrm>
          <a:prstGeom prst="rect">
            <a:avLst/>
          </a:prstGeom>
        </p:spPr>
      </p:pic>
      <p:pic>
        <p:nvPicPr>
          <p:cNvPr id="7" name="Picture 6"/>
          <p:cNvPicPr>
            <a:picLocks noChangeAspect="1"/>
          </p:cNvPicPr>
          <p:nvPr/>
        </p:nvPicPr>
        <p:blipFill>
          <a:blip r:embed="rId5"/>
          <a:stretch>
            <a:fillRect/>
          </a:stretch>
        </p:blipFill>
        <p:spPr>
          <a:xfrm>
            <a:off x="2329193" y="1417638"/>
            <a:ext cx="3845035" cy="248640"/>
          </a:xfrm>
          <a:prstGeom prst="rect">
            <a:avLst/>
          </a:prstGeom>
        </p:spPr>
      </p:pic>
    </p:spTree>
    <p:extLst>
      <p:ext uri="{BB962C8B-B14F-4D97-AF65-F5344CB8AC3E}">
        <p14:creationId xmlns:p14="http://schemas.microsoft.com/office/powerpoint/2010/main" val="496257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Plan</a:t>
            </a:r>
            <a:endParaRPr lang="en-US" dirty="0"/>
          </a:p>
        </p:txBody>
      </p:sp>
      <p:sp>
        <p:nvSpPr>
          <p:cNvPr id="5" name="TextBox 4"/>
          <p:cNvSpPr txBox="1"/>
          <p:nvPr/>
        </p:nvSpPr>
        <p:spPr>
          <a:xfrm>
            <a:off x="1207423" y="2003511"/>
            <a:ext cx="4301177" cy="900246"/>
          </a:xfrm>
          <a:prstGeom prst="rect">
            <a:avLst/>
          </a:prstGeom>
          <a:noFill/>
        </p:spPr>
        <p:txBody>
          <a:bodyPr wrap="none" rtlCol="0">
            <a:spAutoFit/>
          </a:bodyPr>
          <a:lstStyle/>
          <a:p>
            <a:pPr marL="285750" indent="-285750">
              <a:lnSpc>
                <a:spcPct val="150000"/>
              </a:lnSpc>
              <a:buFont typeface="Courier New"/>
              <a:buChar char="o"/>
            </a:pPr>
            <a:r>
              <a:rPr lang="en-US" dirty="0" smtClean="0"/>
              <a:t>Different samples in mouse ENCODE</a:t>
            </a:r>
          </a:p>
          <a:p>
            <a:pPr marL="285750" indent="-285750">
              <a:lnSpc>
                <a:spcPct val="150000"/>
              </a:lnSpc>
              <a:buFont typeface="Courier New"/>
              <a:buChar char="o"/>
            </a:pPr>
            <a:r>
              <a:rPr lang="en-US" dirty="0" smtClean="0"/>
              <a:t>Human samples</a:t>
            </a:r>
            <a:endParaRPr lang="en-US" dirty="0"/>
          </a:p>
        </p:txBody>
      </p:sp>
    </p:spTree>
    <p:extLst>
      <p:ext uri="{BB962C8B-B14F-4D97-AF65-F5344CB8AC3E}">
        <p14:creationId xmlns:p14="http://schemas.microsoft.com/office/powerpoint/2010/main" val="23412635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0" dirty="0" smtClean="0"/>
              <a:t>Decode the ENCODE</a:t>
            </a:r>
            <a:endParaRPr lang="en-US" sz="3200" b="0" dirty="0"/>
          </a:p>
        </p:txBody>
      </p:sp>
      <p:sp>
        <p:nvSpPr>
          <p:cNvPr id="3" name="Subtitle 2"/>
          <p:cNvSpPr>
            <a:spLocks noGrp="1"/>
          </p:cNvSpPr>
          <p:nvPr>
            <p:ph type="subTitle" idx="1"/>
          </p:nvPr>
        </p:nvSpPr>
        <p:spPr/>
        <p:txBody>
          <a:bodyPr>
            <a:normAutofit/>
          </a:bodyPr>
          <a:lstStyle/>
          <a:p>
            <a:pPr algn="just">
              <a:lnSpc>
                <a:spcPct val="100000"/>
              </a:lnSpc>
              <a:spcAft>
                <a:spcPts val="0"/>
              </a:spcAft>
            </a:pPr>
            <a:r>
              <a:rPr lang="en-US" sz="2000" dirty="0" smtClean="0"/>
              <a:t>Characterization, and Beyond</a:t>
            </a:r>
            <a:endParaRPr lang="en-US" sz="2000" dirty="0"/>
          </a:p>
        </p:txBody>
      </p:sp>
    </p:spTree>
    <p:extLst>
      <p:ext uri="{BB962C8B-B14F-4D97-AF65-F5344CB8AC3E}">
        <p14:creationId xmlns:p14="http://schemas.microsoft.com/office/powerpoint/2010/main" val="42441851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Potentially important interactions</a:t>
            </a:r>
            <a:endParaRPr lang="en-US" dirty="0"/>
          </a:p>
        </p:txBody>
      </p:sp>
      <p:pic>
        <p:nvPicPr>
          <p:cNvPr id="4" name="Picture 3" descr="model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22" y="1189409"/>
            <a:ext cx="4138594" cy="4828360"/>
          </a:xfrm>
          <a:prstGeom prst="rect">
            <a:avLst/>
          </a:prstGeom>
        </p:spPr>
      </p:pic>
      <p:pic>
        <p:nvPicPr>
          <p:cNvPr id="6" name="Picture 5" descr="interaction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068" y="1189409"/>
            <a:ext cx="4138593" cy="4828360"/>
          </a:xfrm>
          <a:prstGeom prst="rect">
            <a:avLst/>
          </a:prstGeom>
        </p:spPr>
      </p:pic>
    </p:spTree>
    <p:extLst>
      <p:ext uri="{BB962C8B-B14F-4D97-AF65-F5344CB8AC3E}">
        <p14:creationId xmlns:p14="http://schemas.microsoft.com/office/powerpoint/2010/main" val="652800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genereg_science.pdf"/>
          <p:cNvPicPr>
            <a:picLocks noChangeAspect="1"/>
          </p:cNvPicPr>
          <p:nvPr/>
        </p:nvPicPr>
        <p:blipFill>
          <a:blip r:embed="rId3"/>
          <a:srcRect t="1115" b="1115"/>
          <a:stretch>
            <a:fillRect/>
          </a:stretch>
        </p:blipFill>
        <p:spPr>
          <a:xfrm>
            <a:off x="1352284" y="1223126"/>
            <a:ext cx="6656191" cy="3660649"/>
          </a:xfrm>
          <a:prstGeom prst="rect">
            <a:avLst/>
          </a:prstGeom>
        </p:spPr>
      </p:pic>
      <p:grpSp>
        <p:nvGrpSpPr>
          <p:cNvPr id="4" name="Group 3"/>
          <p:cNvGrpSpPr/>
          <p:nvPr/>
        </p:nvGrpSpPr>
        <p:grpSpPr>
          <a:xfrm>
            <a:off x="389341" y="4208327"/>
            <a:ext cx="8229600" cy="2066256"/>
            <a:chOff x="389341" y="4208327"/>
            <a:chExt cx="8229600" cy="2066256"/>
          </a:xfrm>
        </p:grpSpPr>
        <p:pic>
          <p:nvPicPr>
            <p:cNvPr id="7"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8550" t="65965" r="-18550" b="14114"/>
            <a:stretch/>
          </p:blipFill>
          <p:spPr>
            <a:xfrm>
              <a:off x="389341" y="5372949"/>
              <a:ext cx="8229600" cy="901634"/>
            </a:xfrm>
            <a:prstGeom prst="rect">
              <a:avLst/>
            </a:prstGeom>
          </p:spPr>
        </p:pic>
        <p:pic>
          <p:nvPicPr>
            <p:cNvPr id="8"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723" r="40896" b="71522"/>
            <a:stretch/>
          </p:blipFill>
          <p:spPr>
            <a:xfrm>
              <a:off x="2743442" y="4208327"/>
              <a:ext cx="2437197" cy="1153181"/>
            </a:xfrm>
            <a:prstGeom prst="rect">
              <a:avLst/>
            </a:prstGeom>
          </p:spPr>
        </p:pic>
      </p:grpSp>
      <p:sp>
        <p:nvSpPr>
          <p:cNvPr id="14" name="Title 1"/>
          <p:cNvSpPr txBox="1">
            <a:spLocks/>
          </p:cNvSpPr>
          <p:nvPr/>
        </p:nvSpPr>
        <p:spPr>
          <a:xfrm>
            <a:off x="457200" y="274638"/>
            <a:ext cx="8229600" cy="1143000"/>
          </a:xfrm>
          <a:prstGeom prst="rect">
            <a:avLst/>
          </a:prstGeom>
        </p:spPr>
        <p:txBody>
          <a:bodyPr>
            <a:normAutofit lnSpcReduction="100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a:t>Epigenetic, transcriptional, and post-transcriptional regulation</a:t>
            </a:r>
          </a:p>
        </p:txBody>
      </p:sp>
      <p:sp>
        <p:nvSpPr>
          <p:cNvPr id="3" name="Rectangle 2"/>
          <p:cNvSpPr/>
          <p:nvPr/>
        </p:nvSpPr>
        <p:spPr>
          <a:xfrm>
            <a:off x="4674291" y="3365167"/>
            <a:ext cx="929621" cy="366633"/>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no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Significant interactive features</a:t>
            </a:r>
            <a:endParaRPr lang="en-US" dirty="0"/>
          </a:p>
        </p:txBody>
      </p:sp>
      <p:pic>
        <p:nvPicPr>
          <p:cNvPr id="6" name="Picture 5" descr="model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20" y="1189409"/>
            <a:ext cx="4146423" cy="4837493"/>
          </a:xfrm>
          <a:prstGeom prst="rect">
            <a:avLst/>
          </a:prstGeom>
        </p:spPr>
      </p:pic>
      <p:pic>
        <p:nvPicPr>
          <p:cNvPr id="7" name="Picture 6" descr="interaction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068" y="1175700"/>
            <a:ext cx="4158173" cy="4851202"/>
          </a:xfrm>
          <a:prstGeom prst="rect">
            <a:avLst/>
          </a:prstGeom>
        </p:spPr>
      </p:pic>
    </p:spTree>
    <p:extLst>
      <p:ext uri="{BB962C8B-B14F-4D97-AF65-F5344CB8AC3E}">
        <p14:creationId xmlns:p14="http://schemas.microsoft.com/office/powerpoint/2010/main" val="25045465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mtClean="0"/>
              <a:t>Mouse ENCODE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287562521"/>
              </p:ext>
            </p:extLst>
          </p:nvPr>
        </p:nvGraphicFramePr>
        <p:xfrm>
          <a:off x="606359" y="1942312"/>
          <a:ext cx="8203000" cy="4457787"/>
        </p:xfrm>
        <a:graphic>
          <a:graphicData uri="http://schemas.openxmlformats.org/drawingml/2006/table">
            <a:tbl>
              <a:tblPr firstRow="1" bandRow="1">
                <a:tableStyleId>{3B4B98B0-60AC-42C2-AFA5-B58CD77FA1E5}</a:tableStyleId>
              </a:tblPr>
              <a:tblGrid>
                <a:gridCol w="1098337"/>
                <a:gridCol w="1405521"/>
                <a:gridCol w="5699142"/>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r>
                        <a:rPr lang="en-US" sz="1200" baseline="0" dirty="0" smtClean="0">
                          <a:solidFill>
                            <a:srgbClr val="9BBB59"/>
                          </a:solidFill>
                        </a:rPr>
                        <a:t> </a:t>
                      </a:r>
                      <a:r>
                        <a:rPr lang="en-US" sz="1200" dirty="0" smtClean="0">
                          <a:solidFill>
                            <a:srgbClr val="9BBB59"/>
                          </a:solidFill>
                        </a:rPr>
                        <a:t>H3k4me3,</a:t>
                      </a:r>
                      <a:r>
                        <a:rPr lang="en-US" sz="1200" baseline="0" dirty="0" smtClean="0">
                          <a:solidFill>
                            <a:srgbClr val="9BBB59"/>
                          </a:solidFill>
                        </a:rPr>
                        <a:t> H3k9ac, H3k9me3, </a:t>
                      </a:r>
                      <a:r>
                        <a:rPr lang="en-US" sz="1200" dirty="0" smtClean="0">
                          <a:solidFill>
                            <a:srgbClr val="9BBB59"/>
                          </a:solidFill>
                        </a:rPr>
                        <a:t>H3k27ac,</a:t>
                      </a:r>
                      <a:r>
                        <a:rPr lang="en-US" sz="1200" baseline="0" dirty="0" smtClean="0">
                          <a:solidFill>
                            <a:srgbClr val="9BBB59"/>
                          </a:solidFill>
                        </a:rPr>
                        <a:t> </a:t>
                      </a:r>
                      <a:r>
                        <a:rPr lang="en-US" sz="1200" dirty="0" smtClean="0">
                          <a:solidFill>
                            <a:srgbClr val="9BBB59"/>
                          </a:solidFill>
                        </a:rPr>
                        <a:t>H3k27me3, H3k36me3,</a:t>
                      </a:r>
                      <a:r>
                        <a:rPr lang="en-US" sz="1200" baseline="0" dirty="0" smtClean="0">
                          <a:solidFill>
                            <a:srgbClr val="9BBB59"/>
                          </a:solidFill>
                        </a:rPr>
                        <a:t> </a:t>
                      </a:r>
                      <a:r>
                        <a:rPr lang="en-US" sz="1200" dirty="0" smtClean="0">
                          <a:solidFill>
                            <a:schemeClr val="accent2"/>
                          </a:solidFill>
                        </a:rPr>
                        <a:t>CTCF,</a:t>
                      </a:r>
                      <a:r>
                        <a:rPr lang="en-US" sz="1200" baseline="0" dirty="0" smtClean="0">
                          <a:solidFill>
                            <a:schemeClr val="accent2"/>
                          </a:solidFill>
                        </a:rPr>
                        <a:t> </a:t>
                      </a:r>
                      <a:r>
                        <a:rPr lang="en-US" sz="1200" dirty="0" smtClean="0">
                          <a:solidFill>
                            <a:schemeClr val="accent2"/>
                          </a:solidFill>
                        </a:rPr>
                        <a:t>Polr2a, P300</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rowSpan="11">
                  <a:txBody>
                    <a:bodyPr/>
                    <a:lstStyle/>
                    <a:p>
                      <a:endParaRPr lang="en-US" dirty="0"/>
                    </a:p>
                  </a:txBody>
                  <a:tcPr>
                    <a:noFill/>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vMerge="1">
                  <a:txBody>
                    <a:bodyPr/>
                    <a:lstStyle/>
                    <a:p>
                      <a:endParaRPr lang="en-US" dirty="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vMerge="1">
                  <a:txBody>
                    <a:bodyPr/>
                    <a:lstStyle/>
                    <a:p>
                      <a:endParaRPr lang="en-US"/>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vMerge="1">
                  <a:txBody>
                    <a:bodyPr/>
                    <a:lstStyle/>
                    <a:p>
                      <a:endParaRPr lang="en-US" dirty="0"/>
                    </a:p>
                  </a:txBody>
                  <a:tcPr/>
                </a:tc>
              </a:tr>
            </a:tbl>
          </a:graphicData>
        </a:graphic>
      </p:graphicFrame>
      <p:pic>
        <p:nvPicPr>
          <p:cNvPr id="10" name="Picture 9" descr="Screen Shot 2014-05-06 at 10.32.34 AM.png"/>
          <p:cNvPicPr>
            <a:picLocks noChangeAspect="1"/>
          </p:cNvPicPr>
          <p:nvPr/>
        </p:nvPicPr>
        <p:blipFill rotWithShape="1">
          <a:blip r:embed="rId3">
            <a:extLst>
              <a:ext uri="{28A0092B-C50C-407E-A947-70E740481C1C}">
                <a14:useLocalDpi xmlns:a14="http://schemas.microsoft.com/office/drawing/2010/main" val="0"/>
              </a:ext>
            </a:extLst>
          </a:blip>
          <a:srcRect l="1738" r="1788"/>
          <a:stretch/>
        </p:blipFill>
        <p:spPr>
          <a:xfrm>
            <a:off x="3538362" y="2783859"/>
            <a:ext cx="4536859" cy="2983131"/>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00606" y="1066047"/>
            <a:ext cx="8643393" cy="523220"/>
          </a:xfrm>
          <a:prstGeom prst="rect">
            <a:avLst/>
          </a:prstGeom>
          <a:noFill/>
        </p:spPr>
        <p:txBody>
          <a:bodyPr wrap="square" rtlCol="0">
            <a:spAutoFit/>
          </a:bodyPr>
          <a:lstStyle/>
          <a:p>
            <a:r>
              <a:rPr lang="en-US" sz="1400" b="1" dirty="0" smtClean="0"/>
              <a:t>The goal of ENCODE is to build a comprehensive list of functional elements in the human genome, with pilot projects in model organisms, including mouse, </a:t>
            </a:r>
            <a:r>
              <a:rPr lang="en-US" sz="1400" b="1" i="1" dirty="0" smtClean="0"/>
              <a:t>Drosophila</a:t>
            </a:r>
            <a:r>
              <a:rPr lang="en-US" sz="1400" b="1" dirty="0" smtClean="0"/>
              <a:t>, </a:t>
            </a:r>
            <a:r>
              <a:rPr lang="en-US" sz="1400" b="1" i="1" dirty="0" smtClean="0"/>
              <a:t>C </a:t>
            </a:r>
            <a:r>
              <a:rPr lang="en-US" sz="1400" b="1" i="1" dirty="0"/>
              <a:t>e</a:t>
            </a:r>
            <a:r>
              <a:rPr lang="en-US" sz="1400" b="1" i="1" dirty="0" smtClean="0"/>
              <a:t>legans</a:t>
            </a:r>
            <a:r>
              <a:rPr lang="en-US" sz="1400" b="1" dirty="0" smtClean="0"/>
              <a:t>. </a:t>
            </a:r>
            <a:endParaRPr lang="en-US" sz="1400" b="1" dirty="0"/>
          </a:p>
        </p:txBody>
      </p:sp>
    </p:spTree>
    <p:extLst>
      <p:ext uri="{BB962C8B-B14F-4D97-AF65-F5344CB8AC3E}">
        <p14:creationId xmlns:p14="http://schemas.microsoft.com/office/powerpoint/2010/main" val="6409337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5"/>
          <p:cNvSpPr/>
          <p:nvPr/>
        </p:nvSpPr>
        <p:spPr>
          <a:xfrm>
            <a:off x="2268429" y="2506587"/>
            <a:ext cx="2073395" cy="646667"/>
          </a:xfrm>
          <a:prstGeom prst="arc">
            <a:avLst>
              <a:gd name="adj1" fmla="val 9870307"/>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 name="Round Single Corner Rectangle 8"/>
          <p:cNvSpPr/>
          <p:nvPr/>
        </p:nvSpPr>
        <p:spPr>
          <a:xfrm>
            <a:off x="457200" y="3154262"/>
            <a:ext cx="8686800" cy="155965"/>
          </a:xfrm>
          <a:prstGeom prst="round1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dirty="0" smtClean="0">
                <a:solidFill>
                  <a:srgbClr val="FF0000"/>
                </a:solidFill>
              </a:rPr>
              <a:t>0	0	0	0	1	0	0	0	1	1	1	0	1	1	1	0	1	</a:t>
            </a:r>
            <a:r>
              <a:rPr lang="en-US" sz="1000" b="1" dirty="0">
                <a:solidFill>
                  <a:srgbClr val="FF0000"/>
                </a:solidFill>
              </a:rPr>
              <a:t>0</a:t>
            </a:r>
            <a:r>
              <a:rPr lang="en-US" sz="1000" b="1" dirty="0" smtClean="0">
                <a:solidFill>
                  <a:srgbClr val="FF0000"/>
                </a:solidFill>
              </a:rPr>
              <a:t>	</a:t>
            </a:r>
          </a:p>
        </p:txBody>
      </p:sp>
      <p:sp>
        <p:nvSpPr>
          <p:cNvPr id="10" name="Pentagon 9"/>
          <p:cNvSpPr/>
          <p:nvPr/>
        </p:nvSpPr>
        <p:spPr bwMode="auto">
          <a:xfrm>
            <a:off x="1625368" y="3120165"/>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GENE</a:t>
            </a:r>
            <a:endParaRPr lang="en-US" sz="1400" dirty="0"/>
          </a:p>
        </p:txBody>
      </p:sp>
      <p:sp>
        <p:nvSpPr>
          <p:cNvPr id="11" name="Title 3"/>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mtClean="0"/>
              <a:t>Hypothesis</a:t>
            </a:r>
            <a:endParaRPr lang="en-US" dirty="0"/>
          </a:p>
        </p:txBody>
      </p:sp>
      <p:sp>
        <p:nvSpPr>
          <p:cNvPr id="12" name="Oval 11"/>
          <p:cNvSpPr/>
          <p:nvPr/>
        </p:nvSpPr>
        <p:spPr>
          <a:xfrm>
            <a:off x="4150043" y="2893605"/>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3" name="Oval 12"/>
          <p:cNvSpPr/>
          <p:nvPr/>
        </p:nvSpPr>
        <p:spPr>
          <a:xfrm>
            <a:off x="6846215" y="289569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5" name="Oval 14"/>
          <p:cNvSpPr/>
          <p:nvPr/>
        </p:nvSpPr>
        <p:spPr>
          <a:xfrm>
            <a:off x="4480153" y="2895691"/>
            <a:ext cx="407493" cy="3875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100" dirty="0"/>
              <a:t>M</a:t>
            </a:r>
          </a:p>
        </p:txBody>
      </p:sp>
      <p:sp>
        <p:nvSpPr>
          <p:cNvPr id="16" name="Arc 15"/>
          <p:cNvSpPr/>
          <p:nvPr/>
        </p:nvSpPr>
        <p:spPr>
          <a:xfrm rot="10800000">
            <a:off x="4341824" y="2924776"/>
            <a:ext cx="379678" cy="1034808"/>
          </a:xfrm>
          <a:prstGeom prst="arc">
            <a:avLst>
              <a:gd name="adj1" fmla="val 10733862"/>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7" name="Arc 16"/>
          <p:cNvSpPr/>
          <p:nvPr/>
        </p:nvSpPr>
        <p:spPr>
          <a:xfrm>
            <a:off x="4643494" y="2440123"/>
            <a:ext cx="2406468" cy="821629"/>
          </a:xfrm>
          <a:prstGeom prst="arc">
            <a:avLst>
              <a:gd name="adj1" fmla="val 10676834"/>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8" name="TextBox 17"/>
          <p:cNvSpPr txBox="1"/>
          <p:nvPr/>
        </p:nvSpPr>
        <p:spPr>
          <a:xfrm>
            <a:off x="6714586" y="3556663"/>
            <a:ext cx="2288156" cy="276999"/>
          </a:xfrm>
          <a:prstGeom prst="rect">
            <a:avLst/>
          </a:prstGeom>
          <a:noFill/>
        </p:spPr>
        <p:txBody>
          <a:bodyPr wrap="none" rtlCol="0">
            <a:spAutoFit/>
          </a:bodyPr>
          <a:lstStyle/>
          <a:p>
            <a:r>
              <a:rPr lang="en-US" sz="1200" b="1" dirty="0" smtClean="0">
                <a:solidFill>
                  <a:srgbClr val="000090"/>
                </a:solidFill>
              </a:rPr>
              <a:t>Binary genome in 200bp unit</a:t>
            </a:r>
            <a:endParaRPr lang="en-US" sz="1200" b="1" dirty="0">
              <a:solidFill>
                <a:srgbClr val="000090"/>
              </a:solidFill>
            </a:endParaRPr>
          </a:p>
        </p:txBody>
      </p:sp>
    </p:spTree>
    <p:extLst>
      <p:ext uri="{BB962C8B-B14F-4D97-AF65-F5344CB8AC3E}">
        <p14:creationId xmlns:p14="http://schemas.microsoft.com/office/powerpoint/2010/main" val="39776217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7968287" y="2576771"/>
            <a:ext cx="407493" cy="38758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100" dirty="0"/>
              <a:t>M</a:t>
            </a:r>
          </a:p>
        </p:txBody>
      </p:sp>
      <p:sp>
        <p:nvSpPr>
          <p:cNvPr id="25" name="Oval 24"/>
          <p:cNvSpPr/>
          <p:nvPr/>
        </p:nvSpPr>
        <p:spPr>
          <a:xfrm>
            <a:off x="5608138" y="2647068"/>
            <a:ext cx="333585" cy="3172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000" b="1" dirty="0"/>
              <a:t>M</a:t>
            </a:r>
          </a:p>
        </p:txBody>
      </p:sp>
      <p:sp>
        <p:nvSpPr>
          <p:cNvPr id="24" name="Oval 23"/>
          <p:cNvSpPr/>
          <p:nvPr/>
        </p:nvSpPr>
        <p:spPr>
          <a:xfrm>
            <a:off x="4006502" y="2647068"/>
            <a:ext cx="333585" cy="31728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000" b="1" dirty="0"/>
              <a:t>M</a:t>
            </a:r>
          </a:p>
        </p:txBody>
      </p:sp>
      <p:sp>
        <p:nvSpPr>
          <p:cNvPr id="15" name="Oval 14"/>
          <p:cNvSpPr/>
          <p:nvPr/>
        </p:nvSpPr>
        <p:spPr>
          <a:xfrm>
            <a:off x="3720234" y="257677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 name="Title 5"/>
          <p:cNvSpPr txBox="1">
            <a:spLocks/>
          </p:cNvSpPr>
          <p:nvPr/>
        </p:nvSpPr>
        <p:spPr>
          <a:xfrm>
            <a:off x="457200" y="274638"/>
            <a:ext cx="8229600"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Epigenomic and genetic integration</a:t>
            </a:r>
            <a:endParaRPr lang="en-US" dirty="0"/>
          </a:p>
        </p:txBody>
      </p:sp>
      <p:cxnSp>
        <p:nvCxnSpPr>
          <p:cNvPr id="3" name="Straight Connector 2"/>
          <p:cNvCxnSpPr>
            <a:cxnSpLocks noChangeShapeType="1"/>
          </p:cNvCxnSpPr>
          <p:nvPr/>
        </p:nvCxnSpPr>
        <p:spPr bwMode="auto">
          <a:xfrm>
            <a:off x="553591" y="2990544"/>
            <a:ext cx="8386294" cy="13362"/>
          </a:xfrm>
          <a:prstGeom prst="line">
            <a:avLst/>
          </a:prstGeom>
          <a:ln w="38100" cmpd="sng">
            <a:solidFill>
              <a:srgbClr val="A6001C"/>
            </a:solidFill>
            <a:headEnd/>
            <a:tailEnd/>
          </a:ln>
        </p:spPr>
        <p:style>
          <a:lnRef idx="2">
            <a:schemeClr val="accent2"/>
          </a:lnRef>
          <a:fillRef idx="0">
            <a:schemeClr val="accent2"/>
          </a:fillRef>
          <a:effectRef idx="1">
            <a:schemeClr val="accent2"/>
          </a:effectRef>
          <a:fontRef idx="minor">
            <a:schemeClr val="tx1"/>
          </a:fontRef>
        </p:style>
      </p:cxnSp>
      <p:sp>
        <p:nvSpPr>
          <p:cNvPr id="4" name="Right Arrow 3"/>
          <p:cNvSpPr/>
          <p:nvPr/>
        </p:nvSpPr>
        <p:spPr bwMode="auto">
          <a:xfrm>
            <a:off x="1148523" y="2770564"/>
            <a:ext cx="108242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000" dirty="0" smtClean="0"/>
              <a:t>Promoter</a:t>
            </a:r>
            <a:endParaRPr lang="en-US" sz="1000" dirty="0"/>
          </a:p>
        </p:txBody>
      </p:sp>
      <p:sp>
        <p:nvSpPr>
          <p:cNvPr id="5" name="Pentagon 4"/>
          <p:cNvSpPr/>
          <p:nvPr/>
        </p:nvSpPr>
        <p:spPr bwMode="auto">
          <a:xfrm>
            <a:off x="3809762" y="2878464"/>
            <a:ext cx="853243"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000" dirty="0" smtClean="0"/>
              <a:t>EXON</a:t>
            </a:r>
            <a:endParaRPr lang="en-US" sz="1000" dirty="0"/>
          </a:p>
        </p:txBody>
      </p:sp>
      <p:sp>
        <p:nvSpPr>
          <p:cNvPr id="6" name="Isosceles Triangle 5"/>
          <p:cNvSpPr/>
          <p:nvPr/>
        </p:nvSpPr>
        <p:spPr>
          <a:xfrm rot="5400000">
            <a:off x="5382333"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Isosceles Triangle 6"/>
          <p:cNvSpPr/>
          <p:nvPr/>
        </p:nvSpPr>
        <p:spPr>
          <a:xfrm rot="5400000">
            <a:off x="7362061"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Isosceles Triangle 7"/>
          <p:cNvSpPr/>
          <p:nvPr/>
        </p:nvSpPr>
        <p:spPr>
          <a:xfrm rot="5400000">
            <a:off x="7741436"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Isosceles Triangle 8"/>
          <p:cNvSpPr/>
          <p:nvPr/>
        </p:nvSpPr>
        <p:spPr>
          <a:xfrm rot="5400000">
            <a:off x="8229058"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Isosceles Triangle 9"/>
          <p:cNvSpPr/>
          <p:nvPr/>
        </p:nvSpPr>
        <p:spPr>
          <a:xfrm rot="5400000">
            <a:off x="5069346" y="2921441"/>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Pentagon 10"/>
          <p:cNvSpPr/>
          <p:nvPr/>
        </p:nvSpPr>
        <p:spPr bwMode="auto">
          <a:xfrm>
            <a:off x="5811885" y="2878464"/>
            <a:ext cx="794451"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000" dirty="0" smtClean="0"/>
              <a:t>EXON</a:t>
            </a:r>
            <a:endParaRPr lang="en-US" sz="1000" dirty="0"/>
          </a:p>
        </p:txBody>
      </p:sp>
      <p:sp>
        <p:nvSpPr>
          <p:cNvPr id="13" name="Oval 12"/>
          <p:cNvSpPr/>
          <p:nvPr/>
        </p:nvSpPr>
        <p:spPr>
          <a:xfrm>
            <a:off x="2602671" y="2647068"/>
            <a:ext cx="333585" cy="31728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t>M</a:t>
            </a:r>
          </a:p>
        </p:txBody>
      </p:sp>
      <p:sp>
        <p:nvSpPr>
          <p:cNvPr id="14" name="Oval 13"/>
          <p:cNvSpPr/>
          <p:nvPr/>
        </p:nvSpPr>
        <p:spPr>
          <a:xfrm>
            <a:off x="741030" y="2647068"/>
            <a:ext cx="333585" cy="31728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t>M</a:t>
            </a:r>
          </a:p>
        </p:txBody>
      </p:sp>
      <p:sp>
        <p:nvSpPr>
          <p:cNvPr id="16" name="Snip Single Corner Rectangle 15"/>
          <p:cNvSpPr/>
          <p:nvPr/>
        </p:nvSpPr>
        <p:spPr>
          <a:xfrm>
            <a:off x="2616761" y="2878464"/>
            <a:ext cx="611127" cy="246131"/>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800" dirty="0"/>
              <a:t>5′ UTR</a:t>
            </a:r>
          </a:p>
        </p:txBody>
      </p:sp>
      <p:sp>
        <p:nvSpPr>
          <p:cNvPr id="17" name="Snip Single Corner Rectangle 16"/>
          <p:cNvSpPr/>
          <p:nvPr/>
        </p:nvSpPr>
        <p:spPr>
          <a:xfrm>
            <a:off x="6668035" y="2878465"/>
            <a:ext cx="545393" cy="246130"/>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smtClean="0"/>
              <a:t>3′ UTR</a:t>
            </a:r>
            <a:endParaRPr lang="en-US" sz="800" dirty="0"/>
          </a:p>
        </p:txBody>
      </p:sp>
      <p:pic>
        <p:nvPicPr>
          <p:cNvPr id="18" name="Picture 17" descr="Screen Shot 2014-08-24 at 11.58.43 AM.png"/>
          <p:cNvPicPr>
            <a:picLocks noChangeAspect="1"/>
          </p:cNvPicPr>
          <p:nvPr/>
        </p:nvPicPr>
        <p:blipFill rotWithShape="1">
          <a:blip r:embed="rId3">
            <a:extLst>
              <a:ext uri="{28A0092B-C50C-407E-A947-70E740481C1C}">
                <a14:useLocalDpi xmlns:a14="http://schemas.microsoft.com/office/drawing/2010/main" val="0"/>
              </a:ext>
            </a:extLst>
          </a:blip>
          <a:srcRect l="2591" t="12598" r="2397"/>
          <a:stretch/>
        </p:blipFill>
        <p:spPr>
          <a:xfrm>
            <a:off x="553591" y="1639131"/>
            <a:ext cx="8386294" cy="577158"/>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612078672"/>
              </p:ext>
            </p:extLst>
          </p:nvPr>
        </p:nvGraphicFramePr>
        <p:xfrm>
          <a:off x="553591" y="4086100"/>
          <a:ext cx="8386294" cy="1828800"/>
        </p:xfrm>
        <a:graphic>
          <a:graphicData uri="http://schemas.openxmlformats.org/drawingml/2006/table">
            <a:tbl>
              <a:tblPr firstRow="1" bandRow="1">
                <a:tableStyleId>{5FD0F851-EC5A-4D38-B0AD-8093EC10F338}</a:tableStyleId>
              </a:tblPr>
              <a:tblGrid>
                <a:gridCol w="544719"/>
                <a:gridCol w="7841575"/>
              </a:tblGrid>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endParaRPr lang="en-US" sz="1200" b="1"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Genetic regions</a:t>
                      </a:r>
                      <a:endParaRPr lang="en-US" sz="1200" b="1" dirty="0" smtClean="0"/>
                    </a:p>
                  </a:txBody>
                  <a:tcPr/>
                </a:tc>
              </a:tr>
              <a:tr h="207766">
                <a:tc>
                  <a:txBody>
                    <a:bodyPr/>
                    <a:lstStyle/>
                    <a:p>
                      <a:pPr algn="l"/>
                      <a:endParaRPr lang="en-US" sz="1200" b="0" dirty="0"/>
                    </a:p>
                  </a:txBody>
                  <a:tcPr/>
                </a:tc>
                <a:tc>
                  <a:txBody>
                    <a:bodyPr/>
                    <a:lstStyle/>
                    <a:p>
                      <a:pPr algn="l">
                        <a:buFontTx/>
                        <a:buNone/>
                      </a:pPr>
                      <a:r>
                        <a:rPr lang="en-US" sz="1200" dirty="0" smtClean="0"/>
                        <a:t>TSS 1K, Promoter 2K, Promoter 5K, Transcript, Exon, Intron, 5UTR, 3UTR, Enhancer </a:t>
                      </a:r>
                      <a:r>
                        <a:rPr lang="en-US" sz="1200" dirty="0" smtClean="0">
                          <a:solidFill>
                            <a:srgbClr val="FF0000"/>
                          </a:solidFill>
                        </a:rPr>
                        <a:t>(9)</a:t>
                      </a:r>
                      <a:endParaRPr lang="en-US" sz="1200" b="0" dirty="0">
                        <a:solidFill>
                          <a:srgbClr val="FF0000"/>
                        </a:solidFill>
                      </a:endParaRPr>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endParaRPr lang="en-US" sz="1200" b="1"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Histone marks and Transcription</a:t>
                      </a:r>
                      <a:r>
                        <a:rPr lang="en-US" sz="1200" b="1" baseline="0" dirty="0" smtClean="0"/>
                        <a:t> factors</a:t>
                      </a:r>
                      <a:endParaRPr lang="en-US" sz="1200" b="1" dirty="0" smtClean="0"/>
                    </a:p>
                  </a:txBody>
                  <a:tcPr/>
                </a:tc>
              </a:tr>
              <a:tr h="207766">
                <a:tc>
                  <a:txBody>
                    <a:bodyPr/>
                    <a:lstStyle/>
                    <a:p>
                      <a:pPr algn="l"/>
                      <a:endParaRPr lang="en-US" sz="12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H3k4me1, H3k4me3, H3k9ac, H3k9me3, H3k27ac, H3k27me3, H3k36me3, CTCF,</a:t>
                      </a:r>
                      <a:r>
                        <a:rPr lang="en-US" sz="1200" baseline="0" dirty="0" smtClean="0"/>
                        <a:t> Pol2, P300, Active Enhancer, Inactive Enhancer </a:t>
                      </a:r>
                      <a:r>
                        <a:rPr lang="en-US" sz="1200" baseline="0" dirty="0" smtClean="0">
                          <a:solidFill>
                            <a:srgbClr val="FF0000"/>
                          </a:solidFill>
                        </a:rPr>
                        <a:t>(12)</a:t>
                      </a:r>
                      <a:endParaRPr lang="en-US" sz="1200" b="0" dirty="0" smtClean="0">
                        <a:solidFill>
                          <a:srgbClr val="FF0000"/>
                        </a:solidFill>
                      </a:endParaRPr>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baseline="0" dirty="0" smtClean="0"/>
                        <a:t> </a:t>
                      </a:r>
                      <a:r>
                        <a:rPr lang="en-US" sz="1200" b="1" dirty="0" smtClean="0"/>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Epigenomic features of given mark in given genetic regions </a:t>
                      </a:r>
                    </a:p>
                  </a:txBody>
                  <a:tcPr/>
                </a:tc>
              </a:tr>
              <a:tr h="207766">
                <a:tc>
                  <a:txBody>
                    <a:bodyPr/>
                    <a:lstStyle/>
                    <a:p>
                      <a:pPr algn="l"/>
                      <a:endParaRPr lang="en-US" sz="12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Length of coverage, number of peaks, coverage intensity, signal</a:t>
                      </a:r>
                      <a:r>
                        <a:rPr lang="en-US" sz="1200" baseline="0" dirty="0" smtClean="0"/>
                        <a:t> of the peaks</a:t>
                      </a:r>
                      <a:r>
                        <a:rPr lang="en-US" sz="1200" baseline="0" dirty="0" smtClean="0">
                          <a:solidFill>
                            <a:srgbClr val="FF0000"/>
                          </a:solidFill>
                        </a:rPr>
                        <a:t> (4)</a:t>
                      </a:r>
                      <a:endParaRPr lang="en-US" sz="1200" b="0" dirty="0" smtClean="0">
                        <a:solidFill>
                          <a:srgbClr val="FF0000"/>
                        </a:solidFill>
                      </a:endParaRPr>
                    </a:p>
                  </a:txBody>
                  <a:tcPr/>
                </a:tc>
              </a:tr>
            </a:tbl>
          </a:graphicData>
        </a:graphic>
      </p:graphicFrame>
      <p:sp>
        <p:nvSpPr>
          <p:cNvPr id="22" name="Oval 21"/>
          <p:cNvSpPr/>
          <p:nvPr/>
        </p:nvSpPr>
        <p:spPr>
          <a:xfrm>
            <a:off x="3196710" y="256891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grpSp>
        <p:nvGrpSpPr>
          <p:cNvPr id="28" name="Group 27"/>
          <p:cNvGrpSpPr/>
          <p:nvPr/>
        </p:nvGrpSpPr>
        <p:grpSpPr>
          <a:xfrm>
            <a:off x="2602671" y="1430821"/>
            <a:ext cx="4610759" cy="2146619"/>
            <a:chOff x="2602671" y="1645739"/>
            <a:chExt cx="4610759" cy="2146619"/>
          </a:xfrm>
        </p:grpSpPr>
        <p:cxnSp>
          <p:nvCxnSpPr>
            <p:cNvPr id="20" name="Straight Connector 19"/>
            <p:cNvCxnSpPr/>
            <p:nvPr/>
          </p:nvCxnSpPr>
          <p:spPr>
            <a:xfrm>
              <a:off x="2602671" y="1645739"/>
              <a:ext cx="0" cy="2146619"/>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7213428" y="1645739"/>
              <a:ext cx="0" cy="2146619"/>
            </a:xfrm>
            <a:prstGeom prst="line">
              <a:avLst/>
            </a:prstGeom>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602671" y="3569103"/>
              <a:ext cx="4610759"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49760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223627" cy="1143000"/>
          </a:xfrm>
          <a:prstGeom prst="rect">
            <a:avLst/>
          </a:prstGeom>
        </p:spPr>
        <p:txBody>
          <a:bodyPr>
            <a:normAutofit fontScale="97500" lnSpcReduction="100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H3k36me3 in ES-Bruce4 (mouse embryotic stem cell)</a:t>
            </a:r>
            <a:endParaRPr lang="en-US" dirty="0"/>
          </a:p>
        </p:txBody>
      </p:sp>
      <p:pic>
        <p:nvPicPr>
          <p:cNvPr id="5" name="Picture 4" descr="broadpeak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28" y="1417638"/>
            <a:ext cx="7364365" cy="4909577"/>
          </a:xfrm>
          <a:prstGeom prst="rect">
            <a:avLst/>
          </a:prstGeom>
        </p:spPr>
      </p:pic>
    </p:spTree>
    <p:extLst>
      <p:ext uri="{BB962C8B-B14F-4D97-AF65-F5344CB8AC3E}">
        <p14:creationId xmlns:p14="http://schemas.microsoft.com/office/powerpoint/2010/main" val="17180607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Relative with genetic features (ES-B4)</a:t>
            </a:r>
            <a:endParaRPr lang="en-US" dirty="0"/>
          </a:p>
        </p:txBody>
      </p:sp>
      <p:pic>
        <p:nvPicPr>
          <p:cNvPr id="3" name="Picture 2" descr="cha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318" y="957574"/>
            <a:ext cx="2989458" cy="5231551"/>
          </a:xfrm>
          <a:prstGeom prst="rect">
            <a:avLst/>
          </a:prstGeom>
        </p:spPr>
      </p:pic>
      <p:pic>
        <p:nvPicPr>
          <p:cNvPr id="4" name="Picture 3" descr="char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5402" y="948898"/>
            <a:ext cx="2994415" cy="5240227"/>
          </a:xfrm>
          <a:prstGeom prst="rect">
            <a:avLst/>
          </a:prstGeom>
        </p:spPr>
      </p:pic>
    </p:spTree>
    <p:extLst>
      <p:ext uri="{BB962C8B-B14F-4D97-AF65-F5344CB8AC3E}">
        <p14:creationId xmlns:p14="http://schemas.microsoft.com/office/powerpoint/2010/main" val="28648816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199" y="274638"/>
            <a:ext cx="8481647" cy="1143000"/>
          </a:xfrm>
          <a:prstGeom prst="rect">
            <a:avLst/>
          </a:prstGeom>
        </p:spPr>
        <p:txBody>
          <a:bodyPr>
            <a:normAutofit fontScale="97500"/>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Enrichment in genetic features (ES-B4)</a:t>
            </a:r>
            <a:endParaRPr lang="en-US" dirty="0"/>
          </a:p>
        </p:txBody>
      </p:sp>
      <p:pic>
        <p:nvPicPr>
          <p:cNvPr id="5" name="Picture 4" descr="char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73" y="1035703"/>
            <a:ext cx="7374036" cy="5161825"/>
          </a:xfrm>
          <a:prstGeom prst="rect">
            <a:avLst/>
          </a:prstGeom>
        </p:spPr>
      </p:pic>
      <p:pic>
        <p:nvPicPr>
          <p:cNvPr id="6" name="Picture 5"/>
          <p:cNvPicPr>
            <a:picLocks noChangeAspect="1"/>
          </p:cNvPicPr>
          <p:nvPr/>
        </p:nvPicPr>
        <p:blipFill>
          <a:blip r:embed="rId4"/>
          <a:stretch>
            <a:fillRect/>
          </a:stretch>
        </p:blipFill>
        <p:spPr>
          <a:xfrm>
            <a:off x="1789404" y="1942100"/>
            <a:ext cx="3487176" cy="673579"/>
          </a:xfrm>
          <a:prstGeom prst="rect">
            <a:avLst/>
          </a:prstGeom>
        </p:spPr>
      </p:pic>
    </p:spTree>
    <p:extLst>
      <p:ext uri="{BB962C8B-B14F-4D97-AF65-F5344CB8AC3E}">
        <p14:creationId xmlns:p14="http://schemas.microsoft.com/office/powerpoint/2010/main" val="25599792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457200" y="274638"/>
            <a:ext cx="8229600" cy="1143000"/>
          </a:xfrm>
          <a:prstGeom prst="rect">
            <a:avLst/>
          </a:prstGeom>
        </p:spPr>
        <p:txBody>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dirty="0" smtClean="0"/>
              <a:t>Single feature correlation</a:t>
            </a:r>
            <a:endParaRPr lang="en-US" dirty="0"/>
          </a:p>
        </p:txBody>
      </p:sp>
      <p:pic>
        <p:nvPicPr>
          <p:cNvPr id="4" name="Picture 3" descr="effectSing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94425"/>
            <a:ext cx="7866249" cy="5506374"/>
          </a:xfrm>
          <a:prstGeom prst="rect">
            <a:avLst/>
          </a:prstGeom>
        </p:spPr>
      </p:pic>
    </p:spTree>
    <p:extLst>
      <p:ext uri="{BB962C8B-B14F-4D97-AF65-F5344CB8AC3E}">
        <p14:creationId xmlns:p14="http://schemas.microsoft.com/office/powerpoint/2010/main" val="24121426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werpoint_Templat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Powerpoint_Template</Template>
  <TotalTime>9820</TotalTime>
  <Words>677</Words>
  <Application>Microsoft Macintosh PowerPoint</Application>
  <PresentationFormat>On-screen Show (4:3)</PresentationFormat>
  <Paragraphs>115</Paragraphs>
  <Slides>20</Slides>
  <Notes>18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Powerpoint_Template</vt:lpstr>
      <vt:lpstr>Decode the ENCODE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Decode the ENCODE</vt:lpstr>
      <vt:lpstr>PowerPoint Presentation</vt:lpstr>
      <vt:lpstr>PowerPoint Presentation</vt:lpstr>
    </vt:vector>
  </TitlesOfParts>
  <Company>The Jackson Laboratory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Gregory Carter</dc:creator>
  <cp:lastModifiedBy>Xulong Wang</cp:lastModifiedBy>
  <cp:revision>723</cp:revision>
  <dcterms:created xsi:type="dcterms:W3CDTF">2013-08-05T13:22:57Z</dcterms:created>
  <dcterms:modified xsi:type="dcterms:W3CDTF">2014-08-30T02:11:10Z</dcterms:modified>
</cp:coreProperties>
</file>